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0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3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4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6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7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8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9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0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68" r:id="rId2"/>
    <p:sldId id="645" r:id="rId3"/>
    <p:sldId id="695" r:id="rId4"/>
    <p:sldId id="696" r:id="rId5"/>
    <p:sldId id="697" r:id="rId6"/>
    <p:sldId id="709" r:id="rId7"/>
    <p:sldId id="705" r:id="rId8"/>
    <p:sldId id="707" r:id="rId9"/>
    <p:sldId id="706" r:id="rId10"/>
    <p:sldId id="698" r:id="rId11"/>
    <p:sldId id="700" r:id="rId12"/>
    <p:sldId id="701" r:id="rId13"/>
    <p:sldId id="703" r:id="rId14"/>
    <p:sldId id="708" r:id="rId15"/>
    <p:sldId id="699" r:id="rId16"/>
    <p:sldId id="710" r:id="rId17"/>
    <p:sldId id="711" r:id="rId18"/>
    <p:sldId id="677" r:id="rId19"/>
    <p:sldId id="692" r:id="rId20"/>
    <p:sldId id="693" r:id="rId21"/>
    <p:sldId id="694" r:id="rId22"/>
    <p:sldId id="355" r:id="rId23"/>
    <p:sldId id="691" r:id="rId24"/>
  </p:sldIdLst>
  <p:sldSz cx="12192000" cy="6858000"/>
  <p:notesSz cx="7010400" cy="92964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9DF"/>
    <a:srgbClr val="FFFFFF"/>
    <a:srgbClr val="2C85AE"/>
    <a:srgbClr val="30B457"/>
    <a:srgbClr val="CDD9E3"/>
    <a:srgbClr val="E8EDF2"/>
    <a:srgbClr val="2CB35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94452" autoAdjust="0"/>
  </p:normalViewPr>
  <p:slideViewPr>
    <p:cSldViewPr showGuides="1">
      <p:cViewPr varScale="1">
        <p:scale>
          <a:sx n="105" d="100"/>
          <a:sy n="105" d="100"/>
        </p:scale>
        <p:origin x="684" y="108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notesViewPr>
    <p:cSldViewPr>
      <p:cViewPr varScale="1">
        <p:scale>
          <a:sx n="60" d="100"/>
          <a:sy n="60" d="100"/>
        </p:scale>
        <p:origin x="3158" y="38"/>
      </p:cViewPr>
      <p:guideLst/>
    </p:cSldViewPr>
  </p:notes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959F922E-7945-432A-9D31-3F9D57CB5C5C}" type="datetime1">
              <a:rPr lang="fr-FR" smtClean="0"/>
              <a:t>06/05/2025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7DA65FAC-8D00-4B8B-BF17-28514BAF2ABF}" type="datetime1">
              <a:rPr lang="fr-FR" noProof="0" smtClean="0"/>
              <a:t>06/05/2025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735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872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19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316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27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3EF96-8B26-4540-686F-D070916D7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1651D8-4C14-5659-D464-43CEAD129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EE6D71-06B5-C579-AD71-017DF689D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5BE810-B0AB-2099-3A73-AC7D4A52F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321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919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4B984-0F5D-550E-89BD-D2F28719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9732A7-5FAD-2EF8-F5C6-8F56CD0EC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74E525-D011-13DA-9988-44D73337C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EB8CBF-1024-2A41-644D-674AD3AD0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527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510DF-05D9-F9E4-C00A-DD94262BD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0A84EB-255D-364F-ADA4-533073EC6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D74FD7-E551-9B37-B46D-65356AD85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2F355F-FCA7-CE63-F486-30134A620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67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70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05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698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413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626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15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245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15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593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070A3-375D-ABF0-8991-770760207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50A08D-9DB1-E135-01A5-D3367F26A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38007B-484D-5E5B-CBE2-D663C521D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93910C-69FC-6964-FD9E-62B6526B5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00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81A0-D89D-63F8-C985-478C7285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EE5D25-3AF7-C926-7853-42952BD7D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EF85BF-CEB5-4C77-69B5-1E347D3CC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83804C-FD13-71FD-7B00-96CB4995D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056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2628-5736-7C49-D944-315D8F3FB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0246EA3-9426-1263-30AB-824AE938E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C628C0-D422-CCDA-111E-EE746FAB9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85E98C-F2E3-F1DD-302E-82803DE18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88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238E-E6E6-5A8B-D319-5A44007EF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DC6CDD-0EDB-D39C-7926-FD9B213C1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E21D91-28EB-D851-519B-44B9055EA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9B5B44-FFA6-36ED-8945-8EB8A79C1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DC51814-3B91-4036-94D2-3977634EE21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23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444817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6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4"/>
            <a:ext cx="11520489" cy="1176337"/>
          </a:xfrm>
        </p:spPr>
        <p:txBody>
          <a:bodyPr rtlCol="0"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9" cy="5508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 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1"/>
            <a:ext cx="5165724" cy="2557463"/>
          </a:xfrm>
        </p:spPr>
        <p:txBody>
          <a:bodyPr rtlCol="0" anchor="ctr">
            <a:noAutofit/>
          </a:bodyPr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1" y="476251"/>
            <a:ext cx="5795963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Espace réservé d’image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7" y="3233941"/>
            <a:ext cx="11520485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1" y="476251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7"/>
            <a:ext cx="5272764" cy="1551573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198" y="3073968"/>
            <a:ext cx="5272764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Espace réservé d’image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7600" y="1016000"/>
            <a:ext cx="5138059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1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2" y="873211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rtlCol="0" anchor="ctr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9371" y="1783832"/>
            <a:ext cx="4402592" cy="3290338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Espace réservé d’image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2116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1" y="0"/>
            <a:ext cx="4402594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4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2331585"/>
            <a:ext cx="10515600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2" y="3968071"/>
            <a:ext cx="10515600" cy="805542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9" name="Rectangle 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7" y="580572"/>
            <a:ext cx="1573438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7" y="5105274"/>
            <a:ext cx="4794476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1" name="Espace réservé d’image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0"/>
            <a:ext cx="11520489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1" y="3957832"/>
            <a:ext cx="9620251" cy="1500187"/>
          </a:xfrm>
        </p:spPr>
        <p:txBody>
          <a:bodyPr rtlCol="0"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1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3" name="Espace réservé d’image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00676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596928"/>
            <a:ext cx="4810124" cy="3267268"/>
          </a:xfrm>
        </p:spPr>
        <p:txBody>
          <a:bodyPr rtlCol="0"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500" y="4952673"/>
            <a:ext cx="1248101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6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6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917950"/>
            <a:ext cx="6915150" cy="2268337"/>
          </a:xfrm>
        </p:spPr>
        <p:txBody>
          <a:bodyPr rtlCol="0"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80" y="2327275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3" name="Espace réservé d’image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1475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1" y="4406207"/>
            <a:ext cx="10439401" cy="1175444"/>
          </a:xfrm>
        </p:spPr>
        <p:txBody>
          <a:bodyPr rtlCol="0"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" y="1"/>
            <a:ext cx="12191998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0"/>
            <a:ext cx="11520489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3"/>
            <a:ext cx="3595689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3"/>
            <a:ext cx="3595689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1026" y="1724025"/>
            <a:ext cx="314325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51283" y="1712119"/>
            <a:ext cx="3142800" cy="41910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u numéro de diapositive 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7164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8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1357414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u numéro de diapositive 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0776" y="3967164"/>
            <a:ext cx="5619749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6" y="3643800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5" y="3848474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1" y="1"/>
            <a:ext cx="6034089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1" y="1"/>
            <a:ext cx="37147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6" y="1512889"/>
            <a:ext cx="4986338" cy="3262311"/>
          </a:xfrm>
        </p:spPr>
        <p:txBody>
          <a:bodyPr rtlCol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6" y="4927601"/>
            <a:ext cx="4986338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numéro de diapositive 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1233489"/>
            <a:ext cx="11520489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800"/>
            <a:ext cx="11520489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3054" y="3808206"/>
            <a:ext cx="5255193" cy="240486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2405" y="3808236"/>
            <a:ext cx="5256000" cy="24048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800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334424"/>
            <a:ext cx="4448174" cy="1520824"/>
          </a:xfrm>
        </p:spPr>
        <p:txBody>
          <a:bodyPr rtlCol="0" anchor="b">
            <a:noAutofit/>
          </a:bodyPr>
          <a:lstStyle>
            <a:lvl1pPr>
              <a:defRPr sz="36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9565" y="3118776"/>
            <a:ext cx="2927310" cy="3081999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71476" y="3118776"/>
            <a:ext cx="2926800" cy="308192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5" name="Espace réservé d’image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08417" y="-4277"/>
            <a:ext cx="7283586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1" name="Rectangle 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4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20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1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3" name="Espace réservé d’image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11520489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2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8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5" y="1233488"/>
            <a:ext cx="9016994" cy="761076"/>
          </a:xfrm>
        </p:spPr>
        <p:txBody>
          <a:bodyPr rtlCol="0" anchor="ctr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8091" y="2424864"/>
            <a:ext cx="4132800" cy="28332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22819" y="2424864"/>
            <a:ext cx="4131851" cy="283210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3" y="0"/>
            <a:ext cx="1219199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757" y="260350"/>
            <a:ext cx="11520489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7" name="Espace réservé d’image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2"/>
            <a:ext cx="12191998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5" y="260350"/>
            <a:ext cx="4492626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5" name="Espace réservé d’image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9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9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233489"/>
            <a:ext cx="12192002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7" y="260351"/>
            <a:ext cx="644524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2" y="5642462"/>
            <a:ext cx="1397001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2" y="0"/>
            <a:ext cx="279399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11520487" cy="755649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233489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4" y="1233489"/>
            <a:ext cx="3210340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04444" y="1330963"/>
            <a:ext cx="2986020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7"/>
            <a:ext cx="3210340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04444" y="2623930"/>
            <a:ext cx="2986020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’image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1739" y="1233488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0" y="1233489"/>
            <a:ext cx="3210340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>
              <a:solidFill>
                <a:schemeClr val="bg1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7"/>
            <a:ext cx="3210340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86100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86100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11520487" cy="755649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3828" y="1233489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5" y="1233489"/>
            <a:ext cx="3210340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635" y="1330963"/>
            <a:ext cx="2986020" cy="1076636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7"/>
            <a:ext cx="3210340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3635" y="2623930"/>
            <a:ext cx="2986020" cy="344888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1" y="1233489"/>
            <a:ext cx="3210340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>
              <a:solidFill>
                <a:schemeClr val="bg1"/>
              </a:solidFill>
            </a:endParaRP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7"/>
            <a:ext cx="3210340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30621" y="1333189"/>
            <a:ext cx="2984400" cy="1074410"/>
          </a:xfrm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830621" y="2623930"/>
            <a:ext cx="2984400" cy="344888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2" y="1779590"/>
            <a:ext cx="5318780" cy="2182811"/>
          </a:xfrm>
        </p:spPr>
        <p:txBody>
          <a:bodyPr rtlCol="0"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2" y="4079084"/>
            <a:ext cx="5318780" cy="976311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11520487" cy="755649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8" name="Espace réservé d’image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233489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8" y="2910544"/>
            <a:ext cx="505800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8" y="3523421"/>
            <a:ext cx="5058000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95143" y="2910544"/>
            <a:ext cx="5058396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95143" y="3523421"/>
            <a:ext cx="5058396" cy="2181641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11520487" cy="755649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61798" y="3634444"/>
            <a:ext cx="5630165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61798" y="4247321"/>
            <a:ext cx="5630165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476" y="3634444"/>
            <a:ext cx="5582064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476" y="4247321"/>
            <a:ext cx="5582064" cy="195345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’image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593852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6" name="Espace réservé d’image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1740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5" y="1271589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11520487" cy="755649"/>
          </a:xfrm>
        </p:spPr>
        <p:txBody>
          <a:bodyPr rtlCol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10171" y="3956707"/>
            <a:ext cx="5109020" cy="5184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10171" y="4569583"/>
            <a:ext cx="5109020" cy="141211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837" y="1462744"/>
            <a:ext cx="5108400" cy="518457"/>
          </a:xfrm>
        </p:spPr>
        <p:txBody>
          <a:bodyPr rtlCol="0"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39837" y="2075621"/>
            <a:ext cx="5108400" cy="13914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’image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80101" y="1271589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8" name="Espace réservé d’image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1474" y="3758268"/>
            <a:ext cx="6011801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1233488"/>
            <a:ext cx="5572124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19838" y="2227263"/>
            <a:ext cx="5572124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6" y="5271761"/>
            <a:ext cx="5572124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7" y="1233489"/>
            <a:ext cx="5572124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8" y="5380667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9" y="1342395"/>
            <a:ext cx="52451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451739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164210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1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2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700" y="571501"/>
            <a:ext cx="5372098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9" y="2429506"/>
            <a:ext cx="5372098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7700" y="1470978"/>
            <a:ext cx="5372098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4749" y="1462403"/>
            <a:ext cx="5372098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5451475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6" y="422433"/>
            <a:ext cx="644524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 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3" y="5451475"/>
            <a:ext cx="644524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2202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1476" y="260351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80148" y="260351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6" y="1233489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7" y="1233489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9" y="1233489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10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’image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6302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5" name="Espace réservé d’image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9814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6" name="Espace réservé d’image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4526" y="1739900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8" name="Espace réservé d’image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59237" y="4263232"/>
            <a:ext cx="1689100" cy="1397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49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3" name="Espace réservé du texte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 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260351"/>
            <a:ext cx="6168473" cy="758824"/>
          </a:xfrm>
        </p:spPr>
        <p:txBody>
          <a:bodyPr rtlCol="0"/>
          <a:lstStyle/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0" y="0"/>
            <a:ext cx="2711083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7" y="2286000"/>
            <a:ext cx="2711083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3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7" y="0"/>
            <a:ext cx="2711083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3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7" y="4572000"/>
            <a:ext cx="2711083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8" y="1050374"/>
            <a:ext cx="298174" cy="18525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1" y="3336374"/>
            <a:ext cx="298174" cy="18525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8" y="5622374"/>
            <a:ext cx="298174" cy="1852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5" name="Espace réservé d’image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133588" y="561679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6" name="Espace réservé d’image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421035" y="2847679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7" name="Espace réservé d’image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33588" y="5133679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8" name="Espace réservé d’image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7" name="Espace réservé du texte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8" name="Espace réservé du texte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19" name="Espace réservé du texte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2" y="4787900"/>
            <a:ext cx="2336800" cy="18542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501" y="472282"/>
            <a:ext cx="7175500" cy="591343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90"/>
            <a:ext cx="4416425" cy="2182811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6" y="4079084"/>
            <a:ext cx="4416425" cy="9763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Modifier le style du sous-titre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1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8" name="Espace réservé d’image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9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20" name="Espace réservé d’image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6711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5" name="Espace réservé d’image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08135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6" name="Espace réservé d’image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49557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7" name="Espace réservé d’image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35088" y="2999731"/>
            <a:ext cx="1405742" cy="1162644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8"/>
            <a:ext cx="2379324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8"/>
            <a:ext cx="2379324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8"/>
            <a:ext cx="2379324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9" y="4514248"/>
            <a:ext cx="2379324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8" name="Espace réservé du texte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9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1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3" y="4598182"/>
            <a:ext cx="2156235" cy="1330436"/>
          </a:xfrm>
        </p:spPr>
        <p:txBody>
          <a:bodyPr rtlCol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8" y="4357837"/>
            <a:ext cx="2379324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2" y="4357837"/>
            <a:ext cx="2379324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8" name="Espace réservé d’image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1476" y="1233488"/>
            <a:ext cx="4140891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8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8" y="2462886"/>
            <a:ext cx="1918252" cy="2689468"/>
            <a:chOff x="4790661" y="2266122"/>
            <a:chExt cx="1918252" cy="2852530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1" y="2462886"/>
            <a:ext cx="4801861" cy="2689468"/>
            <a:chOff x="4790661" y="2266122"/>
            <a:chExt cx="1918252" cy="285253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Espace réservé du texte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9" y="1463643"/>
            <a:ext cx="4725454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9" y="2741755"/>
            <a:ext cx="4725454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9" y="4069997"/>
            <a:ext cx="4725454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9" y="5394355"/>
            <a:ext cx="4725454" cy="758822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3" name="Espace réservé d’image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7572" y="1437538"/>
            <a:ext cx="114732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4" name="Espace réservé d’image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7572" y="2715650"/>
            <a:ext cx="114732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5" name="Espace réservé d’image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227572" y="4043892"/>
            <a:ext cx="114732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6" name="Espace réservé d’image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27572" y="5368251"/>
            <a:ext cx="1147324" cy="811033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6" y="1233489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6" y="3773173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7" y="1233488"/>
            <a:ext cx="2294236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7" y="3773172"/>
            <a:ext cx="2294236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3" name="Espace réservé d’image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474" y="1713955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9"/>
            <a:ext cx="3342249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2"/>
            <a:ext cx="3342249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9" name="Espace réservé du texte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5" name="Espace réservé du texte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5" y="1233489"/>
            <a:ext cx="3342249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5" y="3773172"/>
            <a:ext cx="3342249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49" name="Espace réservé du texte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7" y="1460126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50" name="Espace réservé du texte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7" y="3999809"/>
            <a:ext cx="3002880" cy="1974324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51" name="Espace réservé d’image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474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2" name="Espace réservé d’image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15153" y="4253638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3" name="Espace réservé d’image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15153" y="1713954"/>
            <a:ext cx="1805204" cy="14666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9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1" name="Rectangle 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100" y="1660869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4" y="1660869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9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’image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1" y="1761485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8" name="Espace réservé d’image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761485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9" name="Espace réservé d’image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761485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0" name="Espace réservé d’image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5" y="1761485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1" name="Espace réservé du texte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3" name="Espace réservé du texte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7" name="Espace réservé du texte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100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8" name="Espace réservé du texte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100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4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4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1" y="4302782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1" y="5058156"/>
            <a:ext cx="2686613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1" y="3895002"/>
            <a:ext cx="2494722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5" y="3895002"/>
            <a:ext cx="2494722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9" y="3895002"/>
            <a:ext cx="2494722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5" y="3895002"/>
            <a:ext cx="2494722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’image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421" y="1522949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8" name="Espace réservé d’image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12045" y="1522949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9" name="Espace réservé d’image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56669" y="1522949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0" name="Espace réservé d’image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1295" y="1522949"/>
            <a:ext cx="2494722" cy="2226366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1" name="Espace réservé du texte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3" name="Espace réservé du texte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7" name="Espace réservé du texte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6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38" name="Espace réservé du texte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6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60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1" name="Espace réservé du texte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60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7" y="4123880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7" y="4879254"/>
            <a:ext cx="2220341" cy="66678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Ajoutez votre texte ici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graphique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00614" y="1233489"/>
            <a:ext cx="6991349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9"/>
            <a:ext cx="4419188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00" y="1450975"/>
            <a:ext cx="4065588" cy="4552950"/>
          </a:xfrm>
        </p:spPr>
        <p:txBody>
          <a:bodyPr rtlCol="0">
            <a:normAutofit/>
          </a:bodyPr>
          <a:lstStyle>
            <a:lvl1pPr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graphique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5" y="1233489"/>
            <a:ext cx="11520489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graphique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71476" y="1233489"/>
            <a:ext cx="7450620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0674" y="1233489"/>
            <a:ext cx="3951289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graphique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81415" y="1233489"/>
            <a:ext cx="5512491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7" name="Espace réservé de graphique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379472" y="1233489"/>
            <a:ext cx="5512491" cy="49672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9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9" cy="758824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1" y="6581978"/>
            <a:ext cx="373061" cy="206104"/>
          </a:xfrm>
        </p:spPr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2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graphique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0622" y="1362697"/>
            <a:ext cx="555224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9" name="Espace réservé de graphique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00683" y="3781218"/>
            <a:ext cx="555224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10" name="Espace réservé de graphique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08644" y="1367562"/>
            <a:ext cx="555224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11" name="Espace réservé de graphique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198704" y="3786083"/>
            <a:ext cx="5552245" cy="22948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fr-FR" noProof="0"/>
              <a:t>Cliquez sur l’icône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1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1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371477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7" y="3429001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2"/>
            <a:ext cx="9242425" cy="1104900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 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10507" y="5130801"/>
            <a:ext cx="9242425" cy="53340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Modifier le style du sous-titre du masque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2" y="2337596"/>
            <a:ext cx="8737600" cy="2182811"/>
          </a:xfrm>
        </p:spPr>
        <p:txBody>
          <a:bodyPr rtlCol="0"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1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2057400"/>
            <a:ext cx="3932236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1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90" y="2057400"/>
            <a:ext cx="3932236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7" name="Espace réservé du numéro de diapositive 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7" y="1460501"/>
            <a:ext cx="5724524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>
              <a:ln>
                <a:noFill/>
              </a:ln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2" y="260352"/>
            <a:ext cx="9702800" cy="973137"/>
          </a:xfrm>
        </p:spPr>
        <p:txBody>
          <a:bodyPr rtlCol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6101" y="1638300"/>
            <a:ext cx="5346700" cy="438150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5" cy="2138362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6" y="2603501"/>
            <a:ext cx="5495925" cy="35734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5" name="Espace réservé d’image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5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Ajoutez une image ici</a:t>
            </a:r>
          </a:p>
        </p:txBody>
      </p:sp>
      <p:sp>
        <p:nvSpPr>
          <p:cNvPr id="7" name="Espace réservé d’image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5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Ajoutez une image ici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3" y="3527226"/>
            <a:ext cx="1248101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7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1" y="933451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016000"/>
            <a:ext cx="3997324" cy="2501899"/>
          </a:xfrm>
        </p:spPr>
        <p:txBody>
          <a:bodyPr rtlCol="0" anchor="b">
            <a:noAutofit/>
          </a:bodyPr>
          <a:lstStyle>
            <a:lvl1pPr>
              <a:defRPr sz="5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477" y="3619501"/>
            <a:ext cx="3997324" cy="25574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3DC2DEF-D2FE-4B45-ABA4-9F153FD1C98A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3" name="Espace réservé d’image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32802" y="260352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1"/>
            <a:ext cx="3459163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2" y="239510"/>
            <a:ext cx="3459163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1" y="1384300"/>
            <a:ext cx="177801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6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1" y="6581978"/>
            <a:ext cx="373061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03DC2DEF-D2FE-4B45-ABA4-9F153FD1C98A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1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800" noProof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703" r:id="rId22"/>
    <p:sldLayoutId id="2147483655" r:id="rId23"/>
    <p:sldLayoutId id="2147483704" r:id="rId24"/>
    <p:sldLayoutId id="2147483705" r:id="rId25"/>
    <p:sldLayoutId id="2147483706" r:id="rId26"/>
    <p:sldLayoutId id="2147483707" r:id="rId27"/>
    <p:sldLayoutId id="2147483653" r:id="rId28"/>
    <p:sldLayoutId id="2147483708" r:id="rId29"/>
    <p:sldLayoutId id="2147483709" r:id="rId30"/>
    <p:sldLayoutId id="2147483710" r:id="rId31"/>
    <p:sldLayoutId id="2147483711" r:id="rId32"/>
    <p:sldLayoutId id="2147483654" r:id="rId33"/>
    <p:sldLayoutId id="2147483712" r:id="rId34"/>
    <p:sldLayoutId id="2147483713" r:id="rId35"/>
    <p:sldLayoutId id="2147483715" r:id="rId36"/>
    <p:sldLayoutId id="2147483714" r:id="rId37"/>
    <p:sldLayoutId id="2147483716" r:id="rId38"/>
    <p:sldLayoutId id="2147483717" r:id="rId39"/>
    <p:sldLayoutId id="2147483718" r:id="rId40"/>
    <p:sldLayoutId id="2147483719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5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2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tags" Target="../tags/tag55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tags" Target="../tags/tag60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65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9" Type="http://schemas.openxmlformats.org/officeDocument/2006/relationships/image" Target="../media/image15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10" Type="http://schemas.openxmlformats.org/officeDocument/2006/relationships/image" Target="../media/image17.tmp"/><Relationship Id="rId4" Type="http://schemas.openxmlformats.org/officeDocument/2006/relationships/tags" Target="../tags/tag77.xml"/><Relationship Id="rId9" Type="http://schemas.openxmlformats.org/officeDocument/2006/relationships/image" Target="../media/image16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82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tags" Target="../tags/tag9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17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mp"/><Relationship Id="rId3" Type="http://schemas.openxmlformats.org/officeDocument/2006/relationships/tags" Target="../tags/tag1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tmp"/><Relationship Id="rId5" Type="http://schemas.openxmlformats.org/officeDocument/2006/relationships/tags" Target="../tags/tag20.xml"/><Relationship Id="rId10" Type="http://schemas.openxmlformats.org/officeDocument/2006/relationships/image" Target="../media/image3.tmp"/><Relationship Id="rId4" Type="http://schemas.openxmlformats.org/officeDocument/2006/relationships/tags" Target="../tags/tag19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mp"/><Relationship Id="rId3" Type="http://schemas.openxmlformats.org/officeDocument/2006/relationships/tags" Target="../tags/tag25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10" Type="http://schemas.openxmlformats.org/officeDocument/2006/relationships/image" Target="../media/image6.tmp"/><Relationship Id="rId4" Type="http://schemas.openxmlformats.org/officeDocument/2006/relationships/tags" Target="../tags/tag31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image" Target="../media/image8.tmp"/><Relationship Id="rId4" Type="http://schemas.openxmlformats.org/officeDocument/2006/relationships/tags" Target="../tags/tag38.xml"/><Relationship Id="rId9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3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4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10" Type="http://schemas.openxmlformats.org/officeDocument/2006/relationships/image" Target="../media/image11.tmp"/><Relationship Id="rId4" Type="http://schemas.openxmlformats.org/officeDocument/2006/relationships/tags" Target="../tags/tag50.xml"/><Relationship Id="rId9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F41721-A6E3-4EB0-B22C-4988C939E2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61202" y="4954038"/>
            <a:ext cx="4859867" cy="51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8E1E16-2CF6-4E8E-B081-121E652BA1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6037"/>
          <a:stretch/>
        </p:blipFill>
        <p:spPr>
          <a:xfrm>
            <a:off x="716033" y="3932147"/>
            <a:ext cx="10759932" cy="2116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BB625-E1D6-4899-8F25-E2A3727DE2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9486" y="449036"/>
            <a:ext cx="1763485" cy="92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9EE45-DC4E-4AEF-B3C4-0F7C2B2F0A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82351" y="5467350"/>
            <a:ext cx="100965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9">
            <a:extLst>
              <a:ext uri="{FF2B5EF4-FFF2-40B4-BE49-F238E27FC236}">
                <a16:creationId xmlns:a16="http://schemas.microsoft.com/office/drawing/2014/main" id="{6A76D632-8AFF-7856-0BBB-19BE4024EBFE}"/>
              </a:ext>
            </a:extLst>
          </p:cNvPr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010943" y="1536996"/>
            <a:ext cx="10170112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entury Gothic" panose="020B0502020202020204" pitchFamily="34" charset="0"/>
              </a:rPr>
              <a:t>CONSULTATION PUBLIQUE –</a:t>
            </a:r>
            <a:br>
              <a:rPr lang="fr-CA" sz="4000" dirty="0">
                <a:latin typeface="Century Gothic" panose="020B0502020202020204" pitchFamily="34" charset="0"/>
              </a:rPr>
            </a:br>
            <a:r>
              <a:rPr lang="fr-CA" sz="4000" dirty="0">
                <a:latin typeface="Century Gothic" panose="020B0502020202020204" pitchFamily="34" charset="0"/>
              </a:rPr>
              <a:t>PREMIER PROJET DE RÉSOLUTION PPCMOI</a:t>
            </a:r>
            <a:br>
              <a:rPr lang="fr-CA" sz="4000" dirty="0">
                <a:latin typeface="Century Gothic" panose="020B0502020202020204" pitchFamily="34" charset="0"/>
              </a:rPr>
            </a:br>
            <a:r>
              <a:rPr lang="fr-CA" sz="4000" dirty="0">
                <a:latin typeface="Century Gothic" panose="020B0502020202020204" pitchFamily="34" charset="0"/>
              </a:rPr>
              <a:t>2007 CHEMIN PRINCIPAL</a:t>
            </a:r>
            <a:br>
              <a:rPr lang="fr-CA" sz="4000" dirty="0">
                <a:latin typeface="Century Gothic" panose="020B0502020202020204" pitchFamily="34" charset="0"/>
              </a:rPr>
            </a:br>
            <a:r>
              <a:rPr lang="fr-CA" sz="4000" dirty="0">
                <a:latin typeface="Century Gothic" panose="020B0502020202020204" pitchFamily="34" charset="0"/>
              </a:rPr>
              <a:t>6 mai 2025</a:t>
            </a:r>
          </a:p>
        </p:txBody>
      </p:sp>
    </p:spTree>
    <p:extLst>
      <p:ext uri="{BB962C8B-B14F-4D97-AF65-F5344CB8AC3E}">
        <p14:creationId xmlns:p14="http://schemas.microsoft.com/office/powerpoint/2010/main" val="287150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Site du chapiteau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Image 2" descr="Une image contenant carte, capture d’écran, carrefour, intersection&#10;&#10;Le contenu généré par l’IA peut être incorrect.">
            <a:extLst>
              <a:ext uri="{FF2B5EF4-FFF2-40B4-BE49-F238E27FC236}">
                <a16:creationId xmlns:a16="http://schemas.microsoft.com/office/drawing/2014/main" id="{2E8D153B-A9AF-601B-06F3-852DEDBD3DD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11119" r="2815" b="2363"/>
          <a:stretch/>
        </p:blipFill>
        <p:spPr>
          <a:xfrm>
            <a:off x="2675962" y="1990663"/>
            <a:ext cx="6840076" cy="4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7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6" y="1939502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Site du chapiteau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" name="Image 4" descr="Une image contenant plante, arbre, herbe, plein air&#10;&#10;Le contenu généré par l’IA peut être incorrect.">
            <a:extLst>
              <a:ext uri="{FF2B5EF4-FFF2-40B4-BE49-F238E27FC236}">
                <a16:creationId xmlns:a16="http://schemas.microsoft.com/office/drawing/2014/main" id="{2053D280-E159-2D86-2475-B8B7EC2779B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41" y="2027239"/>
            <a:ext cx="8531509" cy="46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6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728970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Vue du chapiteau existant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A49BA5-F8A8-B565-A105-B97E48E5512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55964" y="1956066"/>
            <a:ext cx="6480072" cy="48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0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8294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Photo du chapiteau permanent projeté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" name="Image 4" descr="Une image contenant ciel, bâtiment, plein air&#10;&#10;Le contenu généré par l’IA peut être incorrect.">
            <a:extLst>
              <a:ext uri="{FF2B5EF4-FFF2-40B4-BE49-F238E27FC236}">
                <a16:creationId xmlns:a16="http://schemas.microsoft.com/office/drawing/2014/main" id="{0D8C132D-0D90-1DD3-4CD6-4AD6DF710E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3"/>
          <a:stretch/>
        </p:blipFill>
        <p:spPr>
          <a:xfrm>
            <a:off x="104303" y="2027239"/>
            <a:ext cx="7196818" cy="47317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D9FC3BC-2F07-8941-D546-F76F1DCDA8F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739268" y="2052212"/>
            <a:ext cx="408687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32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Nombre de places assises dans le chapiteau : </a:t>
            </a:r>
            <a:r>
              <a:rPr lang="fr-CA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136 chaises installées sous le chapiteau lors des cérémonies.</a:t>
            </a:r>
          </a:p>
        </p:txBody>
      </p:sp>
    </p:spTree>
    <p:extLst>
      <p:ext uri="{BB962C8B-B14F-4D97-AF65-F5344CB8AC3E}">
        <p14:creationId xmlns:p14="http://schemas.microsoft.com/office/powerpoint/2010/main" val="298355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1DB06-FF96-A8CC-BE2D-43C64D275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C97A48-2D0E-5CA8-C76B-07605F5FD3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6288" y="0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774C72-A293-899E-2D16-E853006E5E5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22460-55E9-6F15-C338-C1DF14EF6E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46288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6F0DC-7D8F-DDB5-DA34-EE5EB14C54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Plan du chapiteau projeté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" name="Image 7" descr="Une image contenant diagramme, ligne, croquis, dessin&#10;&#10;Le contenu généré par l’IA peut être incorrect.">
            <a:extLst>
              <a:ext uri="{FF2B5EF4-FFF2-40B4-BE49-F238E27FC236}">
                <a16:creationId xmlns:a16="http://schemas.microsoft.com/office/drawing/2014/main" id="{A397F289-9209-CD5A-AE50-01AB08EC05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" y="2349811"/>
            <a:ext cx="6806790" cy="3889594"/>
          </a:xfrm>
          <a:prstGeom prst="rect">
            <a:avLst/>
          </a:prstGeom>
        </p:spPr>
      </p:pic>
      <p:pic>
        <p:nvPicPr>
          <p:cNvPr id="10" name="Image 9" descr="Une image contenant diagramme, Parallèle, Dessin technique, ligne&#10;&#10;Le contenu généré par l’IA peut être incorrect.">
            <a:extLst>
              <a:ext uri="{FF2B5EF4-FFF2-40B4-BE49-F238E27FC236}">
                <a16:creationId xmlns:a16="http://schemas.microsoft.com/office/drawing/2014/main" id="{D27EB14F-B46F-9F1B-C904-858FB674A43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89" y="2349811"/>
            <a:ext cx="4253805" cy="38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2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Plan d’aménagement des stationnements (+/-95 véhicules)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3FAA7D-F59D-82CD-BFAD-B9C2008AA83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rcRect t="15948" b="17021"/>
          <a:stretch/>
        </p:blipFill>
        <p:spPr>
          <a:xfrm>
            <a:off x="334279" y="1898983"/>
            <a:ext cx="11036042" cy="43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47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98D69-8A29-0658-180A-2D636341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B951C3-B76A-494A-3BB5-1C2624ED31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8A1B3-F1DB-9B88-18ED-D1E2B1550F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1E3BDE-C0DB-5744-E066-460718120AC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2718" y="2027239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44AA75-7A8A-6239-0C11-2C2EC7F9684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295" y="728970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Mesures de mitigations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8D98796-76DE-A4B0-E0ED-8A62B419B1F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1243" y="2198653"/>
            <a:ext cx="11811191" cy="4598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200" dirty="0">
                <a:latin typeface="Century Gothic" panose="020B0502020202020204" pitchFamily="34" charset="0"/>
              </a:rPr>
              <a:t>Repositionnement et installation de hautparleurs intérieurs;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200" dirty="0">
                <a:latin typeface="Century Gothic" panose="020B0502020202020204" pitchFamily="34" charset="0"/>
              </a:rPr>
              <a:t>Système de contrôle sonore centralisé;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200" dirty="0">
                <a:latin typeface="Century Gothic" panose="020B0502020202020204" pitchFamily="34" charset="0"/>
              </a:rPr>
              <a:t>Hautparleurs </a:t>
            </a:r>
            <a:r>
              <a:rPr lang="fr-CA" sz="2200" dirty="0" err="1">
                <a:latin typeface="Century Gothic" panose="020B0502020202020204" pitchFamily="34" charset="0"/>
              </a:rPr>
              <a:t>antibruits</a:t>
            </a:r>
            <a:r>
              <a:rPr lang="fr-CA" sz="2200" dirty="0">
                <a:latin typeface="Century Gothic" panose="020B0502020202020204" pitchFamily="34" charset="0"/>
              </a:rPr>
              <a:t> statiques, extérieurs;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200" dirty="0">
                <a:latin typeface="Century Gothic" panose="020B0502020202020204" pitchFamily="34" charset="0"/>
              </a:rPr>
              <a:t>Installation de treillis latéraux avec vignes, le long des côtés du bâtiment, face aux propriétés voisines;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200" dirty="0">
                <a:latin typeface="Century Gothic" panose="020B0502020202020204" pitchFamily="34" charset="0"/>
              </a:rPr>
              <a:t>Installation de cèdres le long de la limite de propriété afin de créer une zone tampon pour le bruit;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200" dirty="0">
                <a:latin typeface="Century Gothic" panose="020B0502020202020204" pitchFamily="34" charset="0"/>
              </a:rPr>
              <a:t>Faire des relevé décibels afin d’appréhender les problématiques futures et existantes;</a:t>
            </a:r>
          </a:p>
        </p:txBody>
      </p:sp>
    </p:spTree>
    <p:extLst>
      <p:ext uri="{BB962C8B-B14F-4D97-AF65-F5344CB8AC3E}">
        <p14:creationId xmlns:p14="http://schemas.microsoft.com/office/powerpoint/2010/main" val="4006078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A196-5157-947B-06F8-BD6DDBD2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25B201-1BBA-7938-4976-8A55D663C7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3AEE09-E099-081C-B150-A82F597019E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94732-93AA-885D-EE7A-4C38F686C7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2718" y="2027239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F8DB8-0240-ED37-D8DD-6869713159D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295" y="728970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Informations supplémentaires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EE339F-DF8F-4CB8-F64B-134D21B4AC1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6343" y="2027239"/>
            <a:ext cx="11811191" cy="33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400" dirty="0">
                <a:latin typeface="Century Gothic" panose="020B0502020202020204" pitchFamily="34" charset="0"/>
              </a:rPr>
              <a:t>Cérémonie extérieure de mariage d’une période d’environ 1h entre 14h et 16h;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400" dirty="0">
                <a:latin typeface="Century Gothic" panose="020B0502020202020204" pitchFamily="34" charset="0"/>
              </a:rPr>
              <a:t>Les réceptions peuvent se tenir du vendredi au dimanche durant la période estivale;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400" dirty="0">
                <a:latin typeface="Century Gothic" panose="020B0502020202020204" pitchFamily="34" charset="0"/>
              </a:rPr>
              <a:t>Les réceptions se tiennent à l’intérieur du bâtiment;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CA" sz="2400" dirty="0">
                <a:latin typeface="Century Gothic" panose="020B0502020202020204" pitchFamily="34" charset="0"/>
              </a:rPr>
              <a:t>Sécurité sur place afin de limiter les débordements (bruits, etc.)</a:t>
            </a:r>
          </a:p>
        </p:txBody>
      </p:sp>
    </p:spTree>
    <p:extLst>
      <p:ext uri="{BB962C8B-B14F-4D97-AF65-F5344CB8AC3E}">
        <p14:creationId xmlns:p14="http://schemas.microsoft.com/office/powerpoint/2010/main" val="365677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8294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600" kern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Permettre l'usage de salle de réception à la ferme spécialisée dans la fabrication de boissons alcooliques au 2007, chemin Principal.</a:t>
            </a:r>
          </a:p>
          <a:p>
            <a:pPr algn="ctr"/>
            <a:endParaRPr lang="fr-CA" sz="3600" kern="1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CA" sz="3600" kern="1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Déroge au règlement de zonage 15-2024.</a:t>
            </a:r>
            <a:endParaRPr lang="fr-CA" sz="3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Effet de la demande de PPCMOI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9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3092" y="0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sz="18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Tout usage complémentaire à l’agriculture de type « salle de réception à la ferme localisée à l’intérieur d’une zone agricole;</a:t>
            </a:r>
          </a:p>
          <a:p>
            <a:pPr marL="342900" indent="-342900">
              <a:buFontTx/>
              <a:buChar char="-"/>
            </a:pPr>
            <a:endParaRPr lang="fr-CA" sz="24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Faire partie intégrante d’une exploitation agricole spécialisée dans la fabrication de boissons alcooliques;</a:t>
            </a:r>
          </a:p>
          <a:p>
            <a:pPr marL="342900" indent="-342900">
              <a:buFontTx/>
              <a:buChar char="-"/>
            </a:pPr>
            <a:endParaRPr lang="fr-CA" sz="24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Ê</a:t>
            </a: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tre associé à l’activité complémentaire à l’agriculture de type vente et dégustation des produits de la ferme ou de type table champêtre ou repas à la ferme. </a:t>
            </a:r>
          </a:p>
          <a:p>
            <a:endParaRPr lang="fr-CA" sz="24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L’activité doit utiliser et promouvoir principalement les produits de l’exploitation. </a:t>
            </a:r>
          </a:p>
          <a:p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139689" y="728970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449580" algn="ctr"/>
            <a:r>
              <a:rPr lang="fr-CA" sz="54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PROJET PARTICULIERS ADMISSIBLES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381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Century Gothic" panose="020B0502020202020204" pitchFamily="34" charset="0"/>
              </a:rPr>
              <a:t>Demande pour l’ajout d’un usage complémentaire à l’agriculture de type salle de réception (mariage / fête / événement corporatif) avec vente et dégustation des produits de la ferme ou de type table champêtre ou repas à la ferme.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Century Gothic" panose="020B0502020202020204" pitchFamily="34" charset="0"/>
              </a:rPr>
              <a:t>Construction d’un chapiteau permanent sur une surface avec pavé déjà présente afin de procédé à la cérémonie des mariages. </a:t>
            </a:r>
            <a:endParaRPr lang="fr-CA" dirty="0"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Demande de projet particulier (PPCMOI) situé au 2007 chemin Principal (La </a:t>
            </a:r>
            <a:r>
              <a:rPr lang="fr-CA" sz="6700" b="1" dirty="0" err="1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Bullerie</a:t>
            </a:r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)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A797D2-BDB3-D4E1-3A4B-7F44A517459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4873" y="2213389"/>
            <a:ext cx="118111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Century Gothic" panose="020B0502020202020204" pitchFamily="34" charset="0"/>
              </a:rPr>
              <a:t>Demande pour l’ajout d’un usage complémentaire à l’agriculture de type </a:t>
            </a:r>
            <a:r>
              <a:rPr lang="fr-FR" sz="2400" b="1" u="sng" dirty="0">
                <a:latin typeface="Century Gothic" panose="020B0502020202020204" pitchFamily="34" charset="0"/>
              </a:rPr>
              <a:t>salle de réception (mariage / fête / évènement corporatif) avec vente et dégustation des produits de la ferme ou de type table champêtre ou repas à la ferme.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24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b="1" u="sng" dirty="0">
                <a:latin typeface="Century Gothic" panose="020B0502020202020204" pitchFamily="34" charset="0"/>
              </a:rPr>
              <a:t>Construction d’un chapiteau permanent </a:t>
            </a:r>
            <a:r>
              <a:rPr lang="fr-FR" sz="2400" dirty="0">
                <a:latin typeface="Century Gothic" panose="020B0502020202020204" pitchFamily="34" charset="0"/>
              </a:rPr>
              <a:t>sur une surface avec pavé déjà présente afin de procéder à la cérémonie des mariages. </a:t>
            </a:r>
            <a:endParaRPr lang="fr-CA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28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endParaRPr lang="fr-CA" sz="10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1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fr-CA" sz="24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L’officier municipal doit examiner la demande;</a:t>
            </a:r>
          </a:p>
          <a:p>
            <a:endParaRPr lang="fr-CA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L</a:t>
            </a: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’officier municipal doit transmettre la demande au Comité consultatif d’urbanisme (CCU);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Le CCU transmet ses recommandations au Conseil municipal par résolution ou procès-verbal.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Le Conseil municipal, doit accorder ou refuser la demande d’autorisation d’un projet particulier qui lui est présentée;</a:t>
            </a:r>
          </a:p>
          <a:p>
            <a:pPr marL="228600" indent="-228600">
              <a:buFont typeface="+mj-lt"/>
              <a:buAutoNum type="arabicPeriod"/>
            </a:pPr>
            <a:endParaRPr lang="fr-CA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sz="18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sz="18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sz="18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139689" y="728970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54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PROCESSUS D’ADOPTION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512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9113" y="0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9114" y="1914302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0000"/>
                </a:solidFill>
                <a:latin typeface="Century Gothic" panose="020B0502020202020204" pitchFamily="34" charset="0"/>
              </a:rPr>
              <a:t>L</a:t>
            </a:r>
            <a:r>
              <a:rPr lang="fr-CA" sz="2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e greffier de la Municipalité doit, mettre une affiche placée dans un endroit bien en vue sur l’emplacement visé par la demande, annoncer la nature de la demande de PPCMOI;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La Municipalité doit tenir une assemblée de consultation publique sur le projet;</a:t>
            </a:r>
          </a:p>
          <a:p>
            <a:endParaRPr lang="fr-CA" sz="22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0000"/>
                </a:solidFill>
                <a:latin typeface="Century Gothic" panose="020B0502020202020204" pitchFamily="34" charset="0"/>
              </a:rPr>
              <a:t>Il doit avoir un processus référendaire si </a:t>
            </a:r>
            <a:r>
              <a:rPr lang="fr-CA" sz="2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le projet particulier déroge à une ou plusieurs des dispositions des règlements de zonage et de lotissement;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0000"/>
                </a:solidFill>
                <a:latin typeface="Century Gothic" panose="020B0502020202020204" pitchFamily="34" charset="0"/>
              </a:rPr>
              <a:t>L</a:t>
            </a:r>
            <a:r>
              <a:rPr lang="fr-CA" sz="2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e Conseil adopte la résolution accordant la demande de projet particulier.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La résolution doit ensuite être transmise à la MRC pour l’obtention d’un certificat de conformité. </a:t>
            </a:r>
            <a:endParaRPr lang="fr-CA" sz="2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139689" y="728970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54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PROCESSUS D’ADOPTION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526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F41721-A6E3-4EB0-B22C-4988C939E2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61202" y="4954038"/>
            <a:ext cx="4859867" cy="51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0BB625-E1D6-4899-8F25-E2A3727DE2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9486" y="449036"/>
            <a:ext cx="1763485" cy="92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9EE45-DC4E-4AEF-B3C4-0F7C2B2F0AB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82351" y="5467350"/>
            <a:ext cx="100965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9">
            <a:extLst>
              <a:ext uri="{FF2B5EF4-FFF2-40B4-BE49-F238E27FC236}">
                <a16:creationId xmlns:a16="http://schemas.microsoft.com/office/drawing/2014/main" id="{72F719F5-649A-9990-69B9-905BE734A69B}"/>
              </a:ext>
            </a:extLst>
          </p:cNvPr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50949" y="3050435"/>
            <a:ext cx="9090101" cy="7571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Century Gothic" panose="020B0502020202020204" pitchFamily="34" charset="0"/>
              </a:rPr>
              <a:t>PÉRIODE DE QUESTIONS</a:t>
            </a:r>
            <a:endParaRPr lang="fr-CA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31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F41721-A6E3-4EB0-B22C-4988C939E2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61202" y="4954038"/>
            <a:ext cx="4859867" cy="51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8E1E16-2CF6-4E8E-B081-121E652BA1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6037"/>
          <a:stretch/>
        </p:blipFill>
        <p:spPr>
          <a:xfrm>
            <a:off x="716033" y="3932147"/>
            <a:ext cx="10759932" cy="2116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BB625-E1D6-4899-8F25-E2A3727DE2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9486" y="449036"/>
            <a:ext cx="1763485" cy="92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9EE45-DC4E-4AEF-B3C4-0F7C2B2F0A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82351" y="5467350"/>
            <a:ext cx="1009650" cy="139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Titre 9">
            <a:extLst>
              <a:ext uri="{FF2B5EF4-FFF2-40B4-BE49-F238E27FC236}">
                <a16:creationId xmlns:a16="http://schemas.microsoft.com/office/drawing/2014/main" id="{72F719F5-649A-9990-69B9-905BE734A69B}"/>
              </a:ext>
            </a:extLst>
          </p:cNvPr>
          <p:cNvSpPr txBox="1"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550951" y="2861658"/>
            <a:ext cx="9090101" cy="7571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Century Gothic" panose="020B0502020202020204" pitchFamily="34" charset="0"/>
              </a:rPr>
              <a:t>Merci et bonne fin de soirée !</a:t>
            </a:r>
            <a:endParaRPr lang="fr-CA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4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Localisation – 2007 chemin Principal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Image 6" descr="Une image contenant carte, texte, capture d’écran, train&#10;&#10;Le contenu généré par l’IA peut être incorrect.">
            <a:extLst>
              <a:ext uri="{FF2B5EF4-FFF2-40B4-BE49-F238E27FC236}">
                <a16:creationId xmlns:a16="http://schemas.microsoft.com/office/drawing/2014/main" id="{FA2FC7F8-AB14-B0AA-2B13-C087627443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02236" y="2037610"/>
            <a:ext cx="9592195" cy="468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118872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6343" y="-118872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Production agricole </a:t>
            </a:r>
          </a:p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(production vinicole)</a:t>
            </a: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Image 10" descr="Une image contenant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D1AA82-D279-AF24-4426-0A5358F6085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"/>
          <a:stretch/>
        </p:blipFill>
        <p:spPr>
          <a:xfrm>
            <a:off x="6184268" y="2735359"/>
            <a:ext cx="4321782" cy="3982292"/>
          </a:xfrm>
          <a:prstGeom prst="rect">
            <a:avLst/>
          </a:prstGeom>
        </p:spPr>
      </p:pic>
      <p:pic>
        <p:nvPicPr>
          <p:cNvPr id="10" name="Image 9" descr="Une image contenant carte, capture d’écran, vert&#10;&#10;Le contenu généré par l’IA peut être incorrect.">
            <a:extLst>
              <a:ext uri="{FF2B5EF4-FFF2-40B4-BE49-F238E27FC236}">
                <a16:creationId xmlns:a16="http://schemas.microsoft.com/office/drawing/2014/main" id="{00EC2641-49FC-AACD-396F-E246155DB85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1" y="2790315"/>
            <a:ext cx="4017047" cy="39273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9CB2FF-7E1D-4F67-1BAC-7D5E55EA88A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19446" y="1937022"/>
            <a:ext cx="9569697" cy="576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400" dirty="0">
                <a:latin typeface="Century Gothic" panose="020B0502020202020204" pitchFamily="34" charset="0"/>
              </a:rPr>
              <a:t>Production d’environ 25 000 et 35 000 bouteilles par année.</a:t>
            </a:r>
          </a:p>
        </p:txBody>
      </p:sp>
    </p:spTree>
    <p:extLst>
      <p:ext uri="{BB962C8B-B14F-4D97-AF65-F5344CB8AC3E}">
        <p14:creationId xmlns:p14="http://schemas.microsoft.com/office/powerpoint/2010/main" val="78916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3CA624-FB33-4FA6-A133-3AB6F74F23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56643-02C1-4ABA-A7AC-076A989B9A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12E52C-8D77-45CE-BB51-509C82E5F7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C881E-A56D-98EA-8C88-DA6E2379901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Parcelle en culture – louée au 2004-2006 chemin Principal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Image 12" descr="Une image contenant carte, capture d’écran, herbe&#10;&#10;Le contenu généré par l’IA peut être incorrect.">
            <a:extLst>
              <a:ext uri="{FF2B5EF4-FFF2-40B4-BE49-F238E27FC236}">
                <a16:creationId xmlns:a16="http://schemas.microsoft.com/office/drawing/2014/main" id="{21869A36-1A0F-81BB-A45B-5769F10D7F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b="1199"/>
          <a:stretch/>
        </p:blipFill>
        <p:spPr>
          <a:xfrm>
            <a:off x="3287271" y="2011403"/>
            <a:ext cx="5130058" cy="47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B4598-C5F5-BC25-9472-9C0B5BEE7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B41861-6859-A0B2-08EE-0514260AA6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3E75F-CF4E-5725-0993-17FB15EC763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C1D1D7-5B9B-6156-2C9D-F1578F9925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30A87-BC5E-B7F7-9FA0-9F54F4086C0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Plan d’implantation du bâtiment utilisé 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Image 2" descr="Une image contenant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E59D353-2057-2595-BD3A-A89B191828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12765" r="4248" b="8816"/>
          <a:stretch/>
        </p:blipFill>
        <p:spPr>
          <a:xfrm>
            <a:off x="3070719" y="1982749"/>
            <a:ext cx="7020078" cy="479148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7571232-EBD5-C068-531C-60E78942890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76012" y="2528990"/>
            <a:ext cx="90001" cy="900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3DB3F7D-8785-7A53-FF63-D4F6CD34E2B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989913" y="1982749"/>
            <a:ext cx="2070021" cy="1221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199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DFF1E-6AA5-925F-13AC-C7CD13ED9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D3BA8C-7891-3451-CA75-108088C40D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C1B9F0-3293-CB23-F101-6C12CCCCC0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D7622A-6700-62DA-8A33-8C0D4A15E2F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2D9987-F5F9-F5BF-EE19-F642CCEFBF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757719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Activités réalisées dans le bâtiment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Image 2" descr="Une image contenant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50424CD-A537-5F89-86A0-8BC55985558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9571" r="1555"/>
          <a:stretch/>
        </p:blipFill>
        <p:spPr>
          <a:xfrm>
            <a:off x="168311" y="1974504"/>
            <a:ext cx="5789961" cy="4807974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70EFF55-11C5-FAE6-9D55-445AF981CA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92" y="2258987"/>
            <a:ext cx="5922934" cy="35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44FA-73E0-AFB4-B176-634C8DDAB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694B15-51EA-C2D5-3FAB-F948C8F675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E9B2AA-F925-4CF9-65E3-79D5D8C0A8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5A2B8-B31F-C5A5-8F42-FFF9C7B7B4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1A0C2-7422-DA7F-6027-E3DE9EA3149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767503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Plan intérieur du bâtiment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Image 2" descr="Une image contenant diagramme, Plan, Dessin technique, croquis&#10;&#10;Le contenu généré par l’IA peut être incorrect.">
            <a:extLst>
              <a:ext uri="{FF2B5EF4-FFF2-40B4-BE49-F238E27FC236}">
                <a16:creationId xmlns:a16="http://schemas.microsoft.com/office/drawing/2014/main" id="{BD6CEBB9-D391-6976-5B3F-3F5C7C0FA1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5" y="1898983"/>
            <a:ext cx="6463559" cy="44082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9606C9E-FAF4-CC0C-28FD-CC5783BFF25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36016" y="2052212"/>
            <a:ext cx="42901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32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Nombre de places intérieures </a:t>
            </a:r>
          </a:p>
          <a:p>
            <a:pPr algn="ctr"/>
            <a:r>
              <a:rPr lang="fr-CA" sz="32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(</a:t>
            </a:r>
            <a:r>
              <a:rPr lang="fr-CA" sz="3200" b="1" u="sng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222 </a:t>
            </a:r>
            <a:r>
              <a:rPr lang="fr-CA" sz="32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places) :</a:t>
            </a:r>
          </a:p>
          <a:p>
            <a:pPr algn="ctr"/>
            <a:r>
              <a:rPr lang="fr-CA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Restaurant : 80</a:t>
            </a:r>
          </a:p>
          <a:p>
            <a:pPr algn="ctr"/>
            <a:r>
              <a:rPr lang="fr-CA" sz="32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Salle de réception: 142</a:t>
            </a:r>
          </a:p>
          <a:p>
            <a:pPr algn="ctr"/>
            <a:r>
              <a:rPr lang="fr-CA" sz="3200" b="1" u="sng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Nombre de places extérieures :</a:t>
            </a:r>
          </a:p>
          <a:p>
            <a:pPr algn="ctr"/>
            <a:r>
              <a:rPr lang="fr-CA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Terrasse extérieure : 50</a:t>
            </a:r>
          </a:p>
        </p:txBody>
      </p:sp>
    </p:spTree>
    <p:extLst>
      <p:ext uri="{BB962C8B-B14F-4D97-AF65-F5344CB8AC3E}">
        <p14:creationId xmlns:p14="http://schemas.microsoft.com/office/powerpoint/2010/main" val="5055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0EE7A-8131-C956-3FD5-CB0752024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6548EA-12BF-DC84-7C95-5CF1DF43F6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" y="-22787"/>
            <a:ext cx="12191999" cy="6858000"/>
          </a:xfrm>
          <a:prstGeom prst="rect">
            <a:avLst/>
          </a:prstGeom>
          <a:solidFill>
            <a:srgbClr val="2C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60F5F-3E82-1AD1-6250-2745C61ED0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4874" y="2027239"/>
            <a:ext cx="4797554" cy="239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4000" b="1" dirty="0">
              <a:ln w="0"/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88A047-2075-EACE-F317-EAC4752CCE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295" y="1898983"/>
            <a:ext cx="12192000" cy="495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E1C1B4-097E-0067-CFE5-560898CF35F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8294" y="563731"/>
            <a:ext cx="11721189" cy="1463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449580" algn="ctr"/>
            <a:r>
              <a:rPr lang="fr-CA" sz="6700" b="1" dirty="0">
                <a:ln w="0"/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Vue extérieure du bâtiment</a:t>
            </a:r>
          </a:p>
          <a:p>
            <a:pPr algn="ctr" defTabSz="457200">
              <a:spcBef>
                <a:spcPct val="0"/>
              </a:spcBef>
            </a:pPr>
            <a:endParaRPr lang="en-US" sz="5400" b="1" dirty="0">
              <a:ln w="0"/>
              <a:solidFill>
                <a:srgbClr val="FFFFFF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Image 6" descr="Une image contenant plein air, nuage, bâtiment, ciel&#10;&#10;Le contenu généré par l’IA peut être incorrect.">
            <a:extLst>
              <a:ext uri="{FF2B5EF4-FFF2-40B4-BE49-F238E27FC236}">
                <a16:creationId xmlns:a16="http://schemas.microsoft.com/office/drawing/2014/main" id="{DF494355-1E10-A8C9-244A-089BDEB160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" y="2155495"/>
            <a:ext cx="6196389" cy="3973535"/>
          </a:xfrm>
          <a:prstGeom prst="rect">
            <a:avLst/>
          </a:prstGeom>
        </p:spPr>
      </p:pic>
      <p:pic>
        <p:nvPicPr>
          <p:cNvPr id="8" name="Image 7" descr="Une image contenant plein air, nuage, ciel, bâtiment&#10;&#10;Le contenu généré par l’IA peut être incorrect.">
            <a:extLst>
              <a:ext uri="{FF2B5EF4-FFF2-40B4-BE49-F238E27FC236}">
                <a16:creationId xmlns:a16="http://schemas.microsoft.com/office/drawing/2014/main" id="{8B2EA2B5-1522-D232-693D-D292EBB87BF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94" y="2162139"/>
            <a:ext cx="6032832" cy="39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27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119_TF34126823" id="{1BA66332-570E-41C7-9121-94BD9CA98AED}" vid="{18C98CCA-5AC5-4C8A-A942-2AFB0327D88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20399</TotalTime>
  <Words>700</Words>
  <Application>Microsoft Office PowerPoint</Application>
  <PresentationFormat>Grand écran</PresentationFormat>
  <Paragraphs>116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Century Gothic</vt:lpstr>
      <vt:lpstr>Thème Office</vt:lpstr>
      <vt:lpstr>CONSULTATION PUBLIQUE – PREMIER PROJET DE RÉSOLUTION PPCMOI 2007 CHEMIN PRINCIPAL 6 mai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PÉRIODE DE QUESTIONS</vt:lpstr>
      <vt:lpstr>Merci et bonne fin de soirée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SÉANCE  ORDINAIRE  DU CONSEIL  MUNICIPAL  LE 5 AVRIL 2022</dc:title>
  <dc:creator>Sylvie Lamontagne</dc:creator>
  <cp:lastModifiedBy>Patricia Tessier</cp:lastModifiedBy>
  <cp:revision>560</cp:revision>
  <cp:lastPrinted>2024-03-28T20:20:18Z</cp:lastPrinted>
  <dcterms:created xsi:type="dcterms:W3CDTF">2022-03-09T14:44:47Z</dcterms:created>
  <dcterms:modified xsi:type="dcterms:W3CDTF">2025-05-06T22:07:43Z</dcterms:modified>
</cp:coreProperties>
</file>